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918" r:id="rId2"/>
  </p:sldMasterIdLst>
  <p:sldIdLst>
    <p:sldId id="256" r:id="rId3"/>
  </p:sldIdLst>
  <p:sldSz cx="30275213" cy="21383625"/>
  <p:notesSz cx="6858000" cy="9144000"/>
  <p:defaultTextStyle>
    <a:defPPr>
      <a:defRPr lang="en-US"/>
    </a:defPPr>
    <a:lvl1pPr marL="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806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613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421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228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034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884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8647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8455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6" d="100"/>
          <a:sy n="26" d="100"/>
        </p:scale>
        <p:origin x="-936" y="240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Уровень ФА в сухом пятне крови, мг/</a:t>
            </a:r>
            <a:r>
              <a:rPr lang="ru-RU" dirty="0" err="1" smtClean="0">
                <a:solidFill>
                  <a:srgbClr val="002060"/>
                </a:solidFill>
              </a:rPr>
              <a:t>дл</a:t>
            </a:r>
            <a:endParaRPr lang="ru-RU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2402741595051576"/>
          <c:y val="0.1085721468428946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1285890603951781E-2"/>
          <c:y val="6.985599862709585E-2"/>
          <c:w val="0.96896380083913269"/>
          <c:h val="0.82358244715419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24.ноя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Уровень ФА в сухом пятне крови, мг/дл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86-41B8-AD3C-81720297D5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10.дек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Уровень ФА в сухом пятне крови, мг/дл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28.дек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Уровень ФА в сухом пятне крови, мг/дл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6.1899999999999995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14.янв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Уровень ФА в сухом пятне крови, мг/дл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3.55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21.фев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Уровень ФА в сухом пятне крови, мг/дл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0.99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15.мар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Уровень ФА в сухом пятне крови, мг/дл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06.май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Уровень ФА в сухом пятне крови, мг/дл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1.23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13.июн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Уровень ФА в сухом пятне крови, мг/дл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2.0499999999999998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4930560"/>
        <c:axId val="214932096"/>
      </c:barChart>
      <c:catAx>
        <c:axId val="2149305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14932096"/>
        <c:crosses val="autoZero"/>
        <c:auto val="1"/>
        <c:lblAlgn val="ctr"/>
        <c:lblOffset val="100"/>
        <c:noMultiLvlLbl val="0"/>
      </c:catAx>
      <c:valAx>
        <c:axId val="214932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14930560"/>
        <c:crosses val="autoZero"/>
        <c:crossBetween val="between"/>
      </c:valAx>
      <c:spPr>
        <a:solidFill>
          <a:schemeClr val="bg2"/>
        </a:solidFill>
      </c:spPr>
    </c:plotArea>
    <c:legend>
      <c:legendPos val="t"/>
      <c:layout>
        <c:manualLayout>
          <c:xMode val="edge"/>
          <c:yMode val="edge"/>
          <c:x val="6.8339622218141882E-2"/>
          <c:y val="0.94665874671517025"/>
          <c:w val="0.9"/>
          <c:h val="5.334140288994964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3506348"/>
            <a:ext cx="22706410" cy="7444669"/>
          </a:xfrm>
        </p:spPr>
        <p:txBody>
          <a:bodyPr anchor="b">
            <a:normAutofit/>
          </a:bodyPr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7"/>
            <a:ext cx="22706410" cy="5162758"/>
          </a:xfrm>
        </p:spPr>
        <p:txBody>
          <a:bodyPr>
            <a:normAutofit/>
          </a:bodyPr>
          <a:lstStyle>
            <a:lvl1pPr marL="0" indent="0" algn="ctr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 algn="ctr">
              <a:buNone/>
              <a:defRPr sz="9271"/>
            </a:lvl2pPr>
            <a:lvl3pPr marL="3027442" indent="0" algn="ctr">
              <a:buNone/>
              <a:defRPr sz="7947"/>
            </a:lvl3pPr>
            <a:lvl4pPr marL="4541163" indent="0" algn="ctr">
              <a:buNone/>
              <a:defRPr sz="6622"/>
            </a:lvl4pPr>
            <a:lvl5pPr marL="6054884" indent="0" algn="ctr">
              <a:buNone/>
              <a:defRPr sz="6622"/>
            </a:lvl5pPr>
            <a:lvl6pPr marL="7568605" indent="0" algn="ctr">
              <a:buNone/>
              <a:defRPr sz="6622"/>
            </a:lvl6pPr>
            <a:lvl7pPr marL="9082324" indent="0" algn="ctr">
              <a:buNone/>
              <a:defRPr sz="6622"/>
            </a:lvl7pPr>
            <a:lvl8pPr marL="10596045" indent="0" algn="ctr">
              <a:buNone/>
              <a:defRPr sz="6622"/>
            </a:lvl8pPr>
            <a:lvl9pPr marL="12109766" indent="0" algn="ctr">
              <a:buNone/>
              <a:defRPr sz="662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5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2" y="1123636"/>
            <a:ext cx="6528093" cy="181216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6" y="1123629"/>
            <a:ext cx="19205838" cy="181216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4276726"/>
            <a:ext cx="25986224" cy="6009195"/>
          </a:xfrm>
        </p:spPr>
        <p:txBody>
          <a:bodyPr anchor="b">
            <a:noAutofit/>
          </a:bodyPr>
          <a:lstStyle>
            <a:lvl1pPr>
              <a:defRPr sz="17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0641" y="10929408"/>
            <a:ext cx="21192649" cy="546470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475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7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2270641" y="10596774"/>
            <a:ext cx="25986224" cy="49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7365472"/>
            <a:ext cx="25733931" cy="6860580"/>
          </a:xfrm>
        </p:spPr>
        <p:txBody>
          <a:bodyPr anchor="b">
            <a:normAutofit/>
          </a:bodyPr>
          <a:lstStyle>
            <a:lvl1pPr algn="l">
              <a:defRPr sz="155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4426821"/>
            <a:ext cx="25733931" cy="4677666"/>
          </a:xfrm>
        </p:spPr>
        <p:txBody>
          <a:bodyPr anchor="t">
            <a:normAutofit/>
          </a:bodyPr>
          <a:lstStyle>
            <a:lvl1pPr marL="0" indent="0">
              <a:buNone/>
              <a:defRPr sz="7700">
                <a:solidFill>
                  <a:schemeClr val="tx2"/>
                </a:solidFill>
              </a:defRPr>
            </a:lvl1pPr>
            <a:lvl2pPr marL="147593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186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779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373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966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55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15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746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2422017" y="14341285"/>
            <a:ext cx="25986224" cy="49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5217604"/>
            <a:ext cx="13371552" cy="1471193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5217604"/>
            <a:ext cx="13371552" cy="1471193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0" y="5227109"/>
            <a:ext cx="13018342" cy="199481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6500" b="0">
                <a:solidFill>
                  <a:schemeClr val="tx2"/>
                </a:solidFill>
              </a:defRPr>
            </a:lvl1pPr>
            <a:lvl2pPr marL="1475933" indent="0">
              <a:buNone/>
              <a:defRPr sz="6500" b="1"/>
            </a:lvl2pPr>
            <a:lvl3pPr marL="2951866" indent="0">
              <a:buNone/>
              <a:defRPr sz="5800" b="1"/>
            </a:lvl3pPr>
            <a:lvl4pPr marL="4427799" indent="0">
              <a:buNone/>
              <a:defRPr sz="5200" b="1"/>
            </a:lvl4pPr>
            <a:lvl5pPr marL="5903732" indent="0">
              <a:buNone/>
              <a:defRPr sz="5200" b="1"/>
            </a:lvl5pPr>
            <a:lvl6pPr marL="7379665" indent="0">
              <a:buNone/>
              <a:defRPr sz="5200" b="1"/>
            </a:lvl6pPr>
            <a:lvl7pPr marL="8855598" indent="0">
              <a:buNone/>
              <a:defRPr sz="5200" b="1"/>
            </a:lvl7pPr>
            <a:lvl8pPr marL="10331531" indent="0">
              <a:buNone/>
              <a:defRPr sz="5200" b="1"/>
            </a:lvl8pPr>
            <a:lvl9pPr marL="11807464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0" y="7603066"/>
            <a:ext cx="13018342" cy="12320336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43111" y="5227109"/>
            <a:ext cx="13018342" cy="199481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6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475933" indent="0">
              <a:buNone/>
              <a:defRPr sz="6500" b="1"/>
            </a:lvl2pPr>
            <a:lvl3pPr marL="2951866" indent="0">
              <a:buNone/>
              <a:defRPr sz="5800" b="1"/>
            </a:lvl3pPr>
            <a:lvl4pPr marL="4427799" indent="0">
              <a:buNone/>
              <a:defRPr sz="5200" b="1"/>
            </a:lvl4pPr>
            <a:lvl5pPr marL="5903732" indent="0">
              <a:buNone/>
              <a:defRPr sz="5200" b="1"/>
            </a:lvl5pPr>
            <a:lvl6pPr marL="7379665" indent="0">
              <a:buNone/>
              <a:defRPr sz="5200" b="1"/>
            </a:lvl6pPr>
            <a:lvl7pPr marL="8855598" indent="0">
              <a:buNone/>
              <a:defRPr sz="5200" b="1"/>
            </a:lvl7pPr>
            <a:lvl8pPr marL="10331531" indent="0">
              <a:buNone/>
              <a:defRPr sz="5200" b="1"/>
            </a:lvl8pPr>
            <a:lvl9pPr marL="11807464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43111" y="7603066"/>
            <a:ext cx="13018342" cy="12320336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7797209" y="12615024"/>
            <a:ext cx="14683423" cy="262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2469749"/>
            <a:ext cx="7084400" cy="3934587"/>
          </a:xfrm>
        </p:spPr>
        <p:txBody>
          <a:bodyPr anchor="b">
            <a:noAutofit/>
          </a:bodyPr>
          <a:lstStyle>
            <a:lvl1pPr algn="l">
              <a:defRPr sz="7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9444" y="2469749"/>
            <a:ext cx="18922008" cy="17392015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4" y="6643181"/>
            <a:ext cx="7084400" cy="13231827"/>
          </a:xfrm>
        </p:spPr>
        <p:txBody>
          <a:bodyPr/>
          <a:lstStyle>
            <a:lvl1pPr marL="0" indent="0">
              <a:buNone/>
              <a:defRPr sz="4500"/>
            </a:lvl1pPr>
            <a:lvl2pPr marL="1475933" indent="0">
              <a:buNone/>
              <a:defRPr sz="3900"/>
            </a:lvl2pPr>
            <a:lvl3pPr marL="2951866" indent="0">
              <a:buNone/>
              <a:defRPr sz="3200"/>
            </a:lvl3pPr>
            <a:lvl4pPr marL="4427799" indent="0">
              <a:buNone/>
              <a:defRPr sz="2900"/>
            </a:lvl4pPr>
            <a:lvl5pPr marL="5903732" indent="0">
              <a:buNone/>
              <a:defRPr sz="2900"/>
            </a:lvl5pPr>
            <a:lvl6pPr marL="7379665" indent="0">
              <a:buNone/>
              <a:defRPr sz="2900"/>
            </a:lvl6pPr>
            <a:lvl7pPr marL="8855598" indent="0">
              <a:buNone/>
              <a:defRPr sz="2900"/>
            </a:lvl7pPr>
            <a:lvl8pPr marL="10331531" indent="0">
              <a:buNone/>
              <a:defRPr sz="2900"/>
            </a:lvl8pPr>
            <a:lvl9pPr marL="11807464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94506" y="11163128"/>
            <a:ext cx="17392015" cy="5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82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0" y="2470997"/>
            <a:ext cx="7094280" cy="3944091"/>
          </a:xfrm>
        </p:spPr>
        <p:txBody>
          <a:bodyPr anchor="b">
            <a:normAutofit/>
          </a:bodyPr>
          <a:lstStyle>
            <a:lvl1pPr algn="l">
              <a:defRPr sz="7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64679" y="2613557"/>
            <a:ext cx="19549067" cy="17150727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10300"/>
            </a:lvl1pPr>
            <a:lvl2pPr marL="1475933" indent="0">
              <a:buNone/>
              <a:defRPr sz="9000"/>
            </a:lvl2pPr>
            <a:lvl3pPr marL="2951866" indent="0">
              <a:buNone/>
              <a:defRPr sz="7700"/>
            </a:lvl3pPr>
            <a:lvl4pPr marL="4427799" indent="0">
              <a:buNone/>
              <a:defRPr sz="6500"/>
            </a:lvl4pPr>
            <a:lvl5pPr marL="5903732" indent="0">
              <a:buNone/>
              <a:defRPr sz="6500"/>
            </a:lvl5pPr>
            <a:lvl6pPr marL="7379665" indent="0">
              <a:buNone/>
              <a:defRPr sz="6500"/>
            </a:lvl6pPr>
            <a:lvl7pPr marL="8855598" indent="0">
              <a:buNone/>
              <a:defRPr sz="6500"/>
            </a:lvl7pPr>
            <a:lvl8pPr marL="10331531" indent="0">
              <a:buNone/>
              <a:defRPr sz="6500"/>
            </a:lvl8pPr>
            <a:lvl9pPr marL="11807464" indent="0">
              <a:buNone/>
              <a:defRPr sz="6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1" y="6652683"/>
            <a:ext cx="7084400" cy="13229336"/>
          </a:xfrm>
        </p:spPr>
        <p:txBody>
          <a:bodyPr/>
          <a:lstStyle>
            <a:lvl1pPr marL="0" indent="0">
              <a:buNone/>
              <a:defRPr sz="4500"/>
            </a:lvl1pPr>
            <a:lvl2pPr marL="1475933" indent="0">
              <a:buNone/>
              <a:defRPr sz="3900"/>
            </a:lvl2pPr>
            <a:lvl3pPr marL="2951866" indent="0">
              <a:buNone/>
              <a:defRPr sz="3200"/>
            </a:lvl3pPr>
            <a:lvl4pPr marL="4427799" indent="0">
              <a:buNone/>
              <a:defRPr sz="2900"/>
            </a:lvl4pPr>
            <a:lvl5pPr marL="5903732" indent="0">
              <a:buNone/>
              <a:defRPr sz="2900"/>
            </a:lvl5pPr>
            <a:lvl6pPr marL="7379665" indent="0">
              <a:buNone/>
              <a:defRPr sz="2900"/>
            </a:lvl6pPr>
            <a:lvl7pPr marL="8855598" indent="0">
              <a:buNone/>
              <a:defRPr sz="2900"/>
            </a:lvl7pPr>
            <a:lvl8pPr marL="10331531" indent="0">
              <a:buNone/>
              <a:defRPr sz="2900"/>
            </a:lvl8pPr>
            <a:lvl9pPr marL="11807464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900767"/>
            <a:ext cx="6811923" cy="18294879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900767"/>
            <a:ext cx="19931182" cy="18294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5" y="5339435"/>
            <a:ext cx="26112372" cy="8890225"/>
          </a:xfrm>
        </p:spPr>
        <p:txBody>
          <a:bodyPr anchor="b">
            <a:normAutofit/>
          </a:bodyPr>
          <a:lstStyle>
            <a:lvl1pPr>
              <a:defRPr sz="1986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5" y="14195365"/>
            <a:ext cx="26112372" cy="4677667"/>
          </a:xfrm>
        </p:spPr>
        <p:txBody>
          <a:bodyPr anchor="t">
            <a:normAutofit/>
          </a:bodyPr>
          <a:lstStyle>
            <a:lvl1pPr marL="0" indent="0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>
              <a:buNone/>
              <a:defRPr sz="5959">
                <a:solidFill>
                  <a:schemeClr val="tx1">
                    <a:tint val="75000"/>
                  </a:schemeClr>
                </a:solidFill>
              </a:defRPr>
            </a:lvl2pPr>
            <a:lvl3pPr marL="3027442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3pPr>
            <a:lvl4pPr marL="4541163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88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60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32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04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766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0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7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244109"/>
            <a:ext cx="12803892" cy="25745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7818688"/>
            <a:ext cx="12803892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32" y="5244111"/>
            <a:ext cx="12866967" cy="257457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32" y="7818688"/>
            <a:ext cx="12866967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7"/>
            <a:ext cx="9763756" cy="4989504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>
              <a:defRPr sz="10594"/>
            </a:lvl1pPr>
            <a:lvl2pPr>
              <a:defRPr sz="9271"/>
            </a:lvl2pPr>
            <a:lvl3pPr>
              <a:defRPr sz="7947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6"/>
            <a:ext cx="9763756" cy="11879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5"/>
            <a:ext cx="9763756" cy="4989512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 marL="0" indent="0">
              <a:buNone/>
              <a:defRPr sz="10594"/>
            </a:lvl1pPr>
            <a:lvl2pPr marL="1513721" indent="0">
              <a:buNone/>
              <a:defRPr sz="9271"/>
            </a:lvl2pPr>
            <a:lvl3pPr marL="3027442" indent="0">
              <a:buNone/>
              <a:defRPr sz="7947"/>
            </a:lvl3pPr>
            <a:lvl4pPr marL="4541163" indent="0">
              <a:buNone/>
              <a:defRPr sz="6622"/>
            </a:lvl4pPr>
            <a:lvl5pPr marL="6054884" indent="0">
              <a:buNone/>
              <a:defRPr sz="6622"/>
            </a:lvl5pPr>
            <a:lvl6pPr marL="7568605" indent="0">
              <a:buNone/>
              <a:defRPr sz="6622"/>
            </a:lvl6pPr>
            <a:lvl7pPr marL="9082324" indent="0">
              <a:buNone/>
              <a:defRPr sz="6622"/>
            </a:lvl7pPr>
            <a:lvl8pPr marL="10596045" indent="0">
              <a:buNone/>
              <a:defRPr sz="6622"/>
            </a:lvl8pPr>
            <a:lvl9pPr marL="12109766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8"/>
            <a:ext cx="9763756" cy="118797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bg1">
                <a:tint val="95000"/>
                <a:satMod val="200000"/>
              </a:schemeClr>
              <a:schemeClr val="bg1">
                <a:shade val="80000"/>
                <a:satMod val="1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halkSketch trans="26000"/>
                    </a14:imgEffect>
                  </a14:imgLayer>
                </a14:imgProps>
              </a:ext>
            </a:extLst>
          </a:blip>
          <a:srcRect/>
          <a:tile tx="0" ty="0" sx="55000" sy="5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1140461"/>
            <a:ext cx="26112372" cy="413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702302"/>
            <a:ext cx="26112372" cy="135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60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42" rtl="0" eaLnBrk="1" latinLnBrk="0" hangingPunct="1">
        <a:lnSpc>
          <a:spcPct val="90000"/>
        </a:lnSpc>
        <a:spcBef>
          <a:spcPct val="0"/>
        </a:spcBef>
        <a:buNone/>
        <a:defRPr sz="145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60" indent="-756860" algn="l" defTabSz="3027442" rtl="0" eaLnBrk="1" latinLnBrk="0" hangingPunct="1">
        <a:lnSpc>
          <a:spcPct val="90000"/>
        </a:lnSpc>
        <a:spcBef>
          <a:spcPts val="3312"/>
        </a:spcBef>
        <a:buFont typeface="Wingdings 2" pitchFamily="18" charset="2"/>
        <a:buChar char="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581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3784302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023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811744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8325465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839186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1352907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866628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1pPr>
      <a:lvl2pPr marL="1513721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2pPr>
      <a:lvl3pPr marL="3027442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3pPr>
      <a:lvl4pPr marL="4541163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05488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756860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08232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059604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109766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8423"/>
            <a:ext cx="30275213" cy="7127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187" tIns="147593" rIns="295187" bIns="1475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663171"/>
            <a:ext cx="27247692" cy="3088746"/>
          </a:xfrm>
          <a:prstGeom prst="rect">
            <a:avLst/>
          </a:prstGeom>
        </p:spPr>
        <p:txBody>
          <a:bodyPr vert="horz" lIns="295187" tIns="147593" rIns="295187" bIns="14759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4989513"/>
            <a:ext cx="27247692" cy="15206133"/>
          </a:xfrm>
          <a:prstGeom prst="rect">
            <a:avLst/>
          </a:prstGeom>
        </p:spPr>
        <p:txBody>
          <a:bodyPr vert="horz" lIns="295187" tIns="147593" rIns="295187" bIns="14759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0275213" cy="1140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187" tIns="147593" rIns="295187" bIns="147593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57023"/>
            <a:ext cx="9587151" cy="1026414"/>
          </a:xfrm>
          <a:prstGeom prst="rect">
            <a:avLst/>
          </a:prstGeom>
        </p:spPr>
        <p:txBody>
          <a:bodyPr vert="horz" lIns="295187" tIns="147593" rIns="295187" bIns="147593" rtlCol="0" anchor="ctr"/>
          <a:lstStyle>
            <a:lvl1pPr algn="l">
              <a:defRPr sz="3900">
                <a:solidFill>
                  <a:srgbClr val="FFFFFF"/>
                </a:solidFill>
              </a:defRPr>
            </a:lvl1pPr>
          </a:lstStyle>
          <a:p>
            <a:fld id="{0057592E-0C21-4F4D-BDD6-4B8FDF93DDF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53205" y="57023"/>
            <a:ext cx="13623846" cy="1026414"/>
          </a:xfrm>
          <a:prstGeom prst="rect">
            <a:avLst/>
          </a:prstGeom>
        </p:spPr>
        <p:txBody>
          <a:bodyPr vert="horz" lIns="295187" tIns="147593" rIns="295187" bIns="147593" rtlCol="0" anchor="ctr"/>
          <a:lstStyle>
            <a:lvl1pPr algn="ctr">
              <a:defRPr sz="39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229344" y="57023"/>
            <a:ext cx="3532108" cy="1026414"/>
          </a:xfrm>
          <a:prstGeom prst="rect">
            <a:avLst/>
          </a:prstGeom>
        </p:spPr>
        <p:txBody>
          <a:bodyPr vert="horz" lIns="295187" tIns="147593" rIns="295187" bIns="147593" rtlCol="0" anchor="ctr"/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2951866" rtl="0" eaLnBrk="1" latinLnBrk="0" hangingPunct="1">
        <a:spcBef>
          <a:spcPct val="0"/>
        </a:spcBef>
        <a:buNone/>
        <a:defRPr sz="12900" kern="1200" spc="-323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90373" indent="-590373" algn="l" defTabSz="2951866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933" indent="-590373" algn="l" defTabSz="2951866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2361493" indent="-590373" algn="l" defTabSz="2951866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3247053" indent="-590373" algn="l" defTabSz="295186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3837426" indent="-442780" algn="l" defTabSz="2951866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4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4427799" indent="-590373" algn="l" defTabSz="295186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5018172" indent="-590373" algn="l" defTabSz="295186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5608546" indent="-590373" algn="l" defTabSz="295186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6198919" indent="-590373" algn="l" defTabSz="295186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933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1866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7799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3732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9665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5598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1531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7464" algn="l" defTabSz="295186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4"/>
            <a:ext cx="30275213" cy="2134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 Box 122">
            <a:extLst>
              <a:ext uri="{FF2B5EF4-FFF2-40B4-BE49-F238E27FC236}">
                <a16:creationId xmlns:a16="http://schemas.microsoft.com/office/drawing/2014/main" xmlns="" id="{3EE68883-82DA-46FF-9B23-5441C1D2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344" y="225530"/>
            <a:ext cx="24422164" cy="235437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  <a:extLst/>
        </p:spPr>
        <p:txBody>
          <a:bodyPr wrap="square" lIns="137137" tIns="342842" rIns="137137" bIns="34284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400" b="1" dirty="0">
                <a:solidFill>
                  <a:srgbClr val="002060"/>
                </a:solidFill>
                <a:latin typeface="+mn-lt"/>
              </a:rPr>
              <a:t>ОПИСАНИЕ ПЕРВОГО В РЕСПУБЛИКЕ КАЗАХСТАН КЛИНИЧЕСКОГО СЛУЧАЯ BH4-ДЕФИЦИТНОЙ ГИПЕРФЕНИЛАЛАНИНЕМИИ ТИПА С.</a:t>
            </a:r>
            <a:endParaRPr lang="en-US" sz="5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1" name="Text Box 123">
            <a:extLst>
              <a:ext uri="{FF2B5EF4-FFF2-40B4-BE49-F238E27FC236}">
                <a16:creationId xmlns:a16="http://schemas.microsoft.com/office/drawing/2014/main" xmlns="" id="{6A743CFB-1E9E-4A37-B8A4-46DF9624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344" y="2521976"/>
            <a:ext cx="24940758" cy="200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137137" rIns="137137" bIns="137137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300" b="1" dirty="0" smtClean="0">
                <a:solidFill>
                  <a:srgbClr val="C00000"/>
                </a:solidFill>
                <a:latin typeface="+mn-lt"/>
              </a:rPr>
              <a:t>Гирфанова А.Р.</a:t>
            </a:r>
            <a:r>
              <a:rPr lang="en-US" sz="3300" b="1" baseline="30000" dirty="0" smtClean="0">
                <a:solidFill>
                  <a:srgbClr val="C00000"/>
                </a:solidFill>
                <a:latin typeface="+mn-lt"/>
              </a:rPr>
              <a:t>1</a:t>
            </a:r>
            <a:r>
              <a:rPr lang="en-US" sz="3300" b="1" dirty="0">
                <a:solidFill>
                  <a:srgbClr val="C00000"/>
                </a:solidFill>
                <a:latin typeface="+mn-lt"/>
              </a:rPr>
              <a:t>; </a:t>
            </a:r>
            <a:r>
              <a:rPr lang="ru-RU" sz="3300" b="1" dirty="0" err="1" smtClean="0">
                <a:solidFill>
                  <a:srgbClr val="C00000"/>
                </a:solidFill>
                <a:latin typeface="+mn-lt"/>
              </a:rPr>
              <a:t>Святова</a:t>
            </a:r>
            <a:r>
              <a:rPr lang="ru-RU" sz="3300" b="1" dirty="0" smtClean="0">
                <a:solidFill>
                  <a:srgbClr val="C00000"/>
                </a:solidFill>
                <a:latin typeface="+mn-lt"/>
              </a:rPr>
              <a:t> Г.С.</a:t>
            </a:r>
            <a:r>
              <a:rPr lang="en-US" sz="3300" b="1" baseline="30000" dirty="0" smtClean="0">
                <a:solidFill>
                  <a:srgbClr val="C00000"/>
                </a:solidFill>
              </a:rPr>
              <a:t>2</a:t>
            </a:r>
            <a:r>
              <a:rPr lang="ru-RU" sz="3300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ru-RU" sz="3300" b="1" dirty="0" err="1" smtClean="0">
                <a:solidFill>
                  <a:srgbClr val="C00000"/>
                </a:solidFill>
                <a:latin typeface="+mn-lt"/>
              </a:rPr>
              <a:t>Муртазалиева</a:t>
            </a:r>
            <a:r>
              <a:rPr lang="ru-RU" sz="3300" b="1" dirty="0" smtClean="0">
                <a:solidFill>
                  <a:srgbClr val="C00000"/>
                </a:solidFill>
                <a:latin typeface="+mn-lt"/>
              </a:rPr>
              <a:t> А.В.</a:t>
            </a:r>
            <a:r>
              <a:rPr lang="en-US" sz="3300" b="1" baseline="30000" dirty="0" smtClean="0">
                <a:solidFill>
                  <a:srgbClr val="C00000"/>
                </a:solidFill>
                <a:latin typeface="+mn-lt"/>
              </a:rPr>
              <a:t>,2</a:t>
            </a:r>
            <a:endParaRPr lang="en-US" sz="3300" b="1" baseline="30000" dirty="0">
              <a:solidFill>
                <a:srgbClr val="C00000"/>
              </a:solidFill>
              <a:latin typeface="+mn-lt"/>
            </a:endParaRPr>
          </a:p>
          <a:p>
            <a:pPr algn="ctr" eaLnBrk="1" hangingPunct="1"/>
            <a:r>
              <a:rPr lang="en-US" sz="3300" baseline="30000" dirty="0" smtClean="0">
                <a:solidFill>
                  <a:srgbClr val="C00000"/>
                </a:solidFill>
                <a:latin typeface="+mn-lt"/>
              </a:rPr>
              <a:t>1</a:t>
            </a:r>
            <a:r>
              <a:rPr lang="ru-RU" sz="3300" dirty="0">
                <a:solidFill>
                  <a:srgbClr val="C00000"/>
                </a:solidFill>
                <a:latin typeface="+mn-lt"/>
              </a:rPr>
              <a:t>НАО «Казахский Национальный медицинский университет им. </a:t>
            </a:r>
            <a:r>
              <a:rPr lang="ru-RU" sz="3300" dirty="0" err="1">
                <a:solidFill>
                  <a:srgbClr val="C00000"/>
                </a:solidFill>
                <a:latin typeface="+mn-lt"/>
              </a:rPr>
              <a:t>С.Д.Асфендиярова</a:t>
            </a:r>
            <a:r>
              <a:rPr lang="ru-RU" sz="3300" dirty="0">
                <a:solidFill>
                  <a:srgbClr val="C00000"/>
                </a:solidFill>
                <a:latin typeface="+mn-lt"/>
              </a:rPr>
              <a:t>» </a:t>
            </a:r>
            <a:r>
              <a:rPr lang="ru-RU" sz="3300" dirty="0" err="1">
                <a:solidFill>
                  <a:srgbClr val="C00000"/>
                </a:solidFill>
                <a:latin typeface="+mn-lt"/>
              </a:rPr>
              <a:t>г.Алматы</a:t>
            </a:r>
            <a:r>
              <a:rPr lang="ru-RU" sz="3300" dirty="0">
                <a:solidFill>
                  <a:srgbClr val="C00000"/>
                </a:solidFill>
                <a:latin typeface="+mn-lt"/>
              </a:rPr>
              <a:t>, Республика Казахстан</a:t>
            </a:r>
            <a:r>
              <a:rPr lang="en-US" sz="3300" dirty="0" smtClean="0">
                <a:solidFill>
                  <a:srgbClr val="C00000"/>
                </a:solidFill>
                <a:latin typeface="+mn-lt"/>
              </a:rPr>
              <a:t>, </a:t>
            </a:r>
            <a:endParaRPr lang="ru-RU" sz="3300" dirty="0" smtClean="0">
              <a:solidFill>
                <a:srgbClr val="C00000"/>
              </a:solidFill>
              <a:latin typeface="+mn-lt"/>
            </a:endParaRPr>
          </a:p>
          <a:p>
            <a:pPr algn="ctr" eaLnBrk="1" hangingPunct="1"/>
            <a:r>
              <a:rPr lang="en-US" sz="3300" baseline="30000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ru-RU" sz="3300" dirty="0">
                <a:solidFill>
                  <a:srgbClr val="C00000"/>
                </a:solidFill>
                <a:latin typeface="+mn-lt"/>
              </a:rPr>
              <a:t>АО «Научный центр акушерства, гинекологии и </a:t>
            </a:r>
            <a:r>
              <a:rPr lang="ru-RU" sz="3300" dirty="0" err="1">
                <a:solidFill>
                  <a:srgbClr val="C00000"/>
                </a:solidFill>
                <a:latin typeface="+mn-lt"/>
              </a:rPr>
              <a:t>перинатологии</a:t>
            </a:r>
            <a:r>
              <a:rPr lang="ru-RU" sz="3300" dirty="0">
                <a:solidFill>
                  <a:srgbClr val="C00000"/>
                </a:solidFill>
                <a:latin typeface="+mn-lt"/>
              </a:rPr>
              <a:t>», </a:t>
            </a:r>
            <a:r>
              <a:rPr lang="ru-RU" sz="3300" dirty="0" err="1">
                <a:solidFill>
                  <a:srgbClr val="C00000"/>
                </a:solidFill>
                <a:latin typeface="+mn-lt"/>
              </a:rPr>
              <a:t>г.Алматы</a:t>
            </a:r>
            <a:r>
              <a:rPr lang="ru-RU" sz="3300" dirty="0">
                <a:solidFill>
                  <a:srgbClr val="C00000"/>
                </a:solidFill>
                <a:latin typeface="+mn-lt"/>
              </a:rPr>
              <a:t>, Республика Казахстан </a:t>
            </a:r>
            <a:endParaRPr lang="en-US" sz="33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D020DFE-84C5-477C-BFA9-7758B8D4A946}"/>
              </a:ext>
            </a:extLst>
          </p:cNvPr>
          <p:cNvSpPr txBox="1"/>
          <p:nvPr/>
        </p:nvSpPr>
        <p:spPr>
          <a:xfrm>
            <a:off x="22921771" y="20264472"/>
            <a:ext cx="7361536" cy="1177233"/>
          </a:xfrm>
          <a:prstGeom prst="rect">
            <a:avLst/>
          </a:prstGeom>
          <a:solidFill>
            <a:schemeClr val="accent1">
              <a:lumMod val="40000"/>
              <a:lumOff val="60000"/>
              <a:alpha val="65000"/>
            </a:schemeClr>
          </a:solidFill>
        </p:spPr>
        <p:txBody>
          <a:bodyPr wrap="square" lIns="68568" tIns="34284" rIns="68568" bIns="34284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Контакты</a:t>
            </a:r>
            <a:r>
              <a:rPr lang="en-US" sz="2400" b="1" i="1" dirty="0">
                <a:solidFill>
                  <a:srgbClr val="002060"/>
                </a:solidFill>
              </a:rPr>
              <a:t>:</a:t>
            </a:r>
            <a:endParaRPr lang="en-US" sz="3600" b="1" i="1" dirty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Гирфанова  Алина          </a:t>
            </a:r>
            <a:r>
              <a:rPr lang="en-US" sz="2400" i="1" dirty="0" smtClean="0">
                <a:solidFill>
                  <a:srgbClr val="002060"/>
                </a:solidFill>
              </a:rPr>
              <a:t>Email:girf.alina@gmail.com</a:t>
            </a:r>
          </a:p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Телефон</a:t>
            </a:r>
            <a:r>
              <a:rPr lang="en-US" sz="2400" i="1" dirty="0" smtClean="0">
                <a:solidFill>
                  <a:srgbClr val="002060"/>
                </a:solidFill>
              </a:rPr>
              <a:t>: +77088001705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68" name="Text Box 194">
            <a:extLst>
              <a:ext uri="{FF2B5EF4-FFF2-40B4-BE49-F238E27FC236}">
                <a16:creationId xmlns:a16="http://schemas.microsoft.com/office/drawing/2014/main" xmlns="" id="{51AE9390-D805-4F15-B8FC-9BC9F193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928" y="5872062"/>
            <a:ext cx="16727660" cy="470893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 smtClean="0">
                <a:solidFill>
                  <a:srgbClr val="002060"/>
                </a:solidFill>
              </a:rPr>
              <a:t>Пробанд – </a:t>
            </a:r>
            <a:r>
              <a:rPr lang="ru-RU" sz="2400" dirty="0">
                <a:solidFill>
                  <a:srgbClr val="002060"/>
                </a:solidFill>
              </a:rPr>
              <a:t>мальчик, 1 месяц, от 3-ей беременности, 3 срочных </a:t>
            </a:r>
            <a:r>
              <a:rPr lang="ru-RU" sz="2400" dirty="0" smtClean="0">
                <a:solidFill>
                  <a:srgbClr val="002060"/>
                </a:solidFill>
              </a:rPr>
              <a:t>родов. Вес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и рост </a:t>
            </a:r>
            <a:r>
              <a:rPr lang="ru-RU" sz="2400" dirty="0">
                <a:solidFill>
                  <a:srgbClr val="002060"/>
                </a:solidFill>
              </a:rPr>
              <a:t>при рождении </a:t>
            </a:r>
            <a:r>
              <a:rPr lang="ru-RU" sz="2400" dirty="0" smtClean="0">
                <a:solidFill>
                  <a:srgbClr val="002060"/>
                </a:solidFill>
              </a:rPr>
              <a:t>в пределах нормы. В </a:t>
            </a:r>
            <a:r>
              <a:rPr lang="ru-RU" sz="2400" dirty="0">
                <a:solidFill>
                  <a:srgbClr val="002060"/>
                </a:solidFill>
              </a:rPr>
              <a:t>результате неонатального скрининга выявлен повышенный уровень ФА– </a:t>
            </a:r>
            <a:r>
              <a:rPr lang="ru-RU" sz="2400" b="1" dirty="0">
                <a:solidFill>
                  <a:srgbClr val="002060"/>
                </a:solidFill>
              </a:rPr>
              <a:t>5,66 мг/</a:t>
            </a:r>
            <a:r>
              <a:rPr lang="ru-RU" sz="2400" b="1" dirty="0" err="1">
                <a:solidFill>
                  <a:srgbClr val="002060"/>
                </a:solidFill>
              </a:rPr>
              <a:t>дл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в первичном анализе</a:t>
            </a:r>
            <a:r>
              <a:rPr lang="ru-RU" sz="2400" b="1" dirty="0">
                <a:solidFill>
                  <a:srgbClr val="002060"/>
                </a:solidFill>
              </a:rPr>
              <a:t>, 6,11 мг/</a:t>
            </a:r>
            <a:r>
              <a:rPr lang="ru-RU" sz="2400" b="1" dirty="0" err="1">
                <a:solidFill>
                  <a:srgbClr val="002060"/>
                </a:solidFill>
              </a:rPr>
              <a:t>дл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при </a:t>
            </a:r>
            <a:r>
              <a:rPr lang="ru-RU" sz="2400" dirty="0" err="1">
                <a:solidFill>
                  <a:srgbClr val="002060"/>
                </a:solidFill>
              </a:rPr>
              <a:t>ретесте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При повторном анализе уровень поднялся </a:t>
            </a:r>
            <a:r>
              <a:rPr lang="ru-RU" sz="2400" b="1" dirty="0">
                <a:solidFill>
                  <a:srgbClr val="002060"/>
                </a:solidFill>
              </a:rPr>
              <a:t>до 26,7 мг/дл. </a:t>
            </a:r>
            <a:r>
              <a:rPr lang="ru-RU" sz="2400" dirty="0">
                <a:solidFill>
                  <a:srgbClr val="002060"/>
                </a:solidFill>
              </a:rPr>
              <a:t>Был выставлен предварительный диагноз </a:t>
            </a:r>
            <a:r>
              <a:rPr lang="ru-RU" sz="2400" dirty="0" err="1">
                <a:solidFill>
                  <a:srgbClr val="002060"/>
                </a:solidFill>
              </a:rPr>
              <a:t>Фенилкетонурия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Была назначена диетотерапия лечебной смесью с исключением ФА - </a:t>
            </a:r>
            <a:r>
              <a:rPr lang="ru-RU" sz="2400" dirty="0" err="1">
                <a:solidFill>
                  <a:srgbClr val="002060"/>
                </a:solidFill>
              </a:rPr>
              <a:t>Анамикс</a:t>
            </a:r>
            <a:r>
              <a:rPr lang="ru-RU" sz="2400" dirty="0">
                <a:solidFill>
                  <a:srgbClr val="002060"/>
                </a:solidFill>
              </a:rPr>
              <a:t> инфант, низкобелковая диета.   </a:t>
            </a:r>
          </a:p>
          <a:p>
            <a:pPr eaLnBrk="1" hangingPunct="1"/>
            <a:r>
              <a:rPr lang="ru-RU" sz="2400" dirty="0">
                <a:solidFill>
                  <a:srgbClr val="002060"/>
                </a:solidFill>
              </a:rPr>
              <a:t>Через 3 месяца - отмечаются низкие концентрации ФА в сухих пятнах крови – </a:t>
            </a:r>
            <a:r>
              <a:rPr lang="ru-RU" sz="2400" b="1" dirty="0">
                <a:solidFill>
                  <a:srgbClr val="002060"/>
                </a:solidFill>
              </a:rPr>
              <a:t>0,8-2,81 </a:t>
            </a:r>
            <a:r>
              <a:rPr lang="ru-RU" sz="2400" dirty="0">
                <a:solidFill>
                  <a:srgbClr val="002060"/>
                </a:solidFill>
              </a:rPr>
              <a:t>мг/</a:t>
            </a:r>
            <a:r>
              <a:rPr lang="ru-RU" sz="2400" dirty="0" err="1">
                <a:solidFill>
                  <a:srgbClr val="002060"/>
                </a:solidFill>
              </a:rPr>
              <a:t>дл</a:t>
            </a:r>
            <a:r>
              <a:rPr lang="ru-RU" sz="2400" dirty="0">
                <a:solidFill>
                  <a:srgbClr val="002060"/>
                </a:solidFill>
              </a:rPr>
              <a:t>, результат анализа методом ТМС: </a:t>
            </a:r>
            <a:r>
              <a:rPr lang="ru-RU" sz="2400" dirty="0" err="1">
                <a:solidFill>
                  <a:srgbClr val="002060"/>
                </a:solidFill>
              </a:rPr>
              <a:t>Phe</a:t>
            </a:r>
            <a:r>
              <a:rPr lang="ru-RU" sz="2400" dirty="0">
                <a:solidFill>
                  <a:srgbClr val="002060"/>
                </a:solidFill>
              </a:rPr>
              <a:t> - 7.42 </a:t>
            </a:r>
            <a:r>
              <a:rPr lang="ru-RU" sz="2400" dirty="0" err="1">
                <a:solidFill>
                  <a:srgbClr val="002060"/>
                </a:solidFill>
              </a:rPr>
              <a:t>мкМоль</a:t>
            </a:r>
            <a:r>
              <a:rPr lang="ru-RU" sz="2400" dirty="0">
                <a:solidFill>
                  <a:srgbClr val="002060"/>
                </a:solidFill>
              </a:rPr>
              <a:t>/л (↓). Лечебная смесь была отменена, рекомендована диета с ограничением белка по принципу пищевого светофора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На приеме в возрасте 1 год - Фенотип: Кожные покровы бледно-розовые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Микроцефалия (ОГ- 42 см). Светлые волосы. Длинные загнутые ресницы. Запах тела не отмечается. Опоры на ножки нет. Самостоятельно не сидит.  Резко выраженная мышечная гипотония. Речи нет. Судороги 1-2 раза в неделю.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Рекомендовано расширение диеты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9" name="Rectangle 32">
            <a:extLst>
              <a:ext uri="{FF2B5EF4-FFF2-40B4-BE49-F238E27FC236}">
                <a16:creationId xmlns:a16="http://schemas.microsoft.com/office/drawing/2014/main" xmlns="" id="{78775A09-A1F2-49EB-AD22-D11B71E242C3}"/>
              </a:ext>
            </a:extLst>
          </p:cNvPr>
          <p:cNvSpPr/>
          <p:nvPr/>
        </p:nvSpPr>
        <p:spPr>
          <a:xfrm>
            <a:off x="729323" y="5068878"/>
            <a:ext cx="6329846" cy="6942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Введение</a:t>
            </a:r>
            <a:endParaRPr lang="en-US" sz="4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Text Box 192">
            <a:extLst>
              <a:ext uri="{FF2B5EF4-FFF2-40B4-BE49-F238E27FC236}">
                <a16:creationId xmlns:a16="http://schemas.microsoft.com/office/drawing/2014/main" xmlns="" id="{C4B62EBF-5332-4681-BF63-2804CB57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439" y="15774822"/>
            <a:ext cx="6367729" cy="507826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>
                <a:solidFill>
                  <a:srgbClr val="002060"/>
                </a:solidFill>
              </a:rPr>
              <a:t>Проведение неонатального скрининга на </a:t>
            </a:r>
            <a:r>
              <a:rPr lang="ru-RU" sz="2400" dirty="0" err="1">
                <a:solidFill>
                  <a:srgbClr val="002060"/>
                </a:solidFill>
              </a:rPr>
              <a:t>фенилкетонурию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секвенирование</a:t>
            </a:r>
            <a:r>
              <a:rPr lang="ru-RU" sz="2400" dirty="0">
                <a:solidFill>
                  <a:srgbClr val="002060"/>
                </a:solidFill>
              </a:rPr>
              <a:t> нового поколения (NGS).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Неонатальный скрининг </a:t>
            </a:r>
            <a:r>
              <a:rPr lang="ru-RU" sz="2400" dirty="0">
                <a:solidFill>
                  <a:srgbClr val="002060"/>
                </a:solidFill>
              </a:rPr>
              <a:t>– массовое комплексное стандартизированное обследование новорожденных на наследственные болезни обмена веществ с целью их раннего выявления и лечения.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Секвенирование</a:t>
            </a:r>
            <a:r>
              <a:rPr lang="ru-RU" sz="2400" b="1" dirty="0">
                <a:solidFill>
                  <a:srgbClr val="002060"/>
                </a:solidFill>
              </a:rPr>
              <a:t> нового поколения (NGS)</a:t>
            </a:r>
            <a:r>
              <a:rPr lang="ru-RU" sz="2400" dirty="0">
                <a:solidFill>
                  <a:srgbClr val="002060"/>
                </a:solidFill>
              </a:rPr>
              <a:t> - метод определения нуклеотидной последовательности ДНК и РНК для получения формального описания её первичной структуры.</a:t>
            </a: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xmlns="" id="{EEF9C951-5CC4-4D89-B2DB-879D46887ACF}"/>
              </a:ext>
            </a:extLst>
          </p:cNvPr>
          <p:cNvSpPr/>
          <p:nvPr/>
        </p:nvSpPr>
        <p:spPr>
          <a:xfrm>
            <a:off x="729324" y="15034759"/>
            <a:ext cx="6329844" cy="7400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Материалы и методы</a:t>
            </a:r>
            <a:endParaRPr lang="en-US" sz="3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Text Box 193">
            <a:extLst>
              <a:ext uri="{FF2B5EF4-FFF2-40B4-BE49-F238E27FC236}">
                <a16:creationId xmlns:a16="http://schemas.microsoft.com/office/drawing/2014/main" xmlns="" id="{5C20D65C-5B59-470C-B40D-FF95562C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9200" y="17821730"/>
            <a:ext cx="13816013" cy="249294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rgbClr val="002060"/>
                </a:solidFill>
              </a:rPr>
              <a:t>Таким образом, при консультировании пациентов с </a:t>
            </a:r>
            <a:r>
              <a:rPr lang="ru-RU" sz="2400" dirty="0" err="1">
                <a:solidFill>
                  <a:srgbClr val="002060"/>
                </a:solidFill>
              </a:rPr>
              <a:t>гиперфенилаланинемией</a:t>
            </a:r>
            <a:r>
              <a:rPr lang="ru-RU" sz="2400" dirty="0">
                <a:solidFill>
                  <a:srgbClr val="002060"/>
                </a:solidFill>
              </a:rPr>
              <a:t> необходимо соблюдение алгоритма диагностики, что в дальнейшем способствует подбору соответствующей эффективной патогенетической терапии, определению прогноза течения заболевания, активному наблюдению за сопутствующей патологией, отказу от ненужных диагностических тестов, планированию последующих беременностей, определению риска для родственников. </a:t>
            </a:r>
          </a:p>
        </p:txBody>
      </p:sp>
      <p:sp>
        <p:nvSpPr>
          <p:cNvPr id="75" name="Rectangle 35">
            <a:extLst>
              <a:ext uri="{FF2B5EF4-FFF2-40B4-BE49-F238E27FC236}">
                <a16:creationId xmlns:a16="http://schemas.microsoft.com/office/drawing/2014/main" xmlns="" id="{8FCD4683-9727-47D2-BD5C-12B5716C6F4F}"/>
              </a:ext>
            </a:extLst>
          </p:cNvPr>
          <p:cNvSpPr/>
          <p:nvPr/>
        </p:nvSpPr>
        <p:spPr>
          <a:xfrm>
            <a:off x="16459200" y="17093936"/>
            <a:ext cx="13816013" cy="72779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Заключение</a:t>
            </a:r>
            <a:endParaRPr lang="en-US" sz="3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7" name="Text Box 190">
            <a:extLst>
              <a:ext uri="{FF2B5EF4-FFF2-40B4-BE49-F238E27FC236}">
                <a16:creationId xmlns:a16="http://schemas.microsoft.com/office/drawing/2014/main" xmlns="" id="{966CBD5F-D43E-4D47-8201-566218C55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323" y="5763134"/>
            <a:ext cx="6329845" cy="87715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1" dirty="0" err="1">
                <a:solidFill>
                  <a:srgbClr val="002060"/>
                </a:solidFill>
              </a:rPr>
              <a:t>Гиперфенилаланинемии</a:t>
            </a:r>
            <a:r>
              <a:rPr lang="ru-RU" sz="2400" b="1" dirty="0">
                <a:solidFill>
                  <a:srgbClr val="002060"/>
                </a:solidFill>
              </a:rPr>
              <a:t> (ГФА) </a:t>
            </a:r>
            <a:r>
              <a:rPr lang="ru-RU" sz="2400" dirty="0">
                <a:solidFill>
                  <a:srgbClr val="002060"/>
                </a:solidFill>
              </a:rPr>
              <a:t>― группа аутосомно-рецессивных заболеваний, обусловленных нарушением обмена незаменимой аминокислоты </a:t>
            </a:r>
            <a:r>
              <a:rPr lang="ru-RU" sz="2400" dirty="0" err="1">
                <a:solidFill>
                  <a:srgbClr val="002060"/>
                </a:solidFill>
              </a:rPr>
              <a:t>фенилаланина</a:t>
            </a:r>
            <a:r>
              <a:rPr lang="ru-RU" sz="2400" dirty="0">
                <a:solidFill>
                  <a:srgbClr val="002060"/>
                </a:solidFill>
              </a:rPr>
              <a:t>, поступающей в организм человека с белковой пищей.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Нарушения </a:t>
            </a:r>
            <a:r>
              <a:rPr lang="ru-RU" sz="2400" b="1" dirty="0">
                <a:solidFill>
                  <a:srgbClr val="002060"/>
                </a:solidFill>
              </a:rPr>
              <a:t>обмена </a:t>
            </a:r>
            <a:r>
              <a:rPr lang="ru-RU" sz="2400" b="1" dirty="0" err="1">
                <a:solidFill>
                  <a:srgbClr val="002060"/>
                </a:solidFill>
              </a:rPr>
              <a:t>тетрагидробиоптерина</a:t>
            </a:r>
            <a:r>
              <a:rPr lang="ru-RU" sz="2400" b="1" dirty="0">
                <a:solidFill>
                  <a:srgbClr val="002060"/>
                </a:solidFill>
              </a:rPr>
              <a:t> (BH4-дефицитная ГФА)</a:t>
            </a:r>
            <a:r>
              <a:rPr lang="ru-RU" sz="2400" dirty="0">
                <a:solidFill>
                  <a:srgbClr val="002060"/>
                </a:solidFill>
              </a:rPr>
              <a:t> – гетерогенная группа ГФА-состояний, вызванных дефицитом одного из ферментов, участвующих в цепи биохимических превращений </a:t>
            </a:r>
            <a:r>
              <a:rPr lang="ru-RU" sz="2400" dirty="0" err="1">
                <a:solidFill>
                  <a:srgbClr val="002060"/>
                </a:solidFill>
              </a:rPr>
              <a:t>тетрагидробиоптерина</a:t>
            </a:r>
            <a:r>
              <a:rPr lang="ru-RU" sz="2400" dirty="0">
                <a:solidFill>
                  <a:srgbClr val="002060"/>
                </a:solidFill>
              </a:rPr>
              <a:t> (BH4).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настоящее время известно несколько генетически гетерогенных форм BH4–дефицитных ГФА, в том числе </a:t>
            </a:r>
            <a:r>
              <a:rPr lang="ru-RU" sz="2400" b="1" dirty="0">
                <a:solidFill>
                  <a:srgbClr val="002060"/>
                </a:solidFill>
              </a:rPr>
              <a:t>BH4-дефицитная ГФА типа С </a:t>
            </a:r>
            <a:r>
              <a:rPr lang="ru-RU" sz="2400" dirty="0">
                <a:solidFill>
                  <a:srgbClr val="002060"/>
                </a:solidFill>
              </a:rPr>
              <a:t>(OMIM: 261630</a:t>
            </a:r>
            <a:r>
              <a:rPr lang="ru-RU" sz="2400" dirty="0" smtClean="0">
                <a:solidFill>
                  <a:srgbClr val="002060"/>
                </a:solidFill>
              </a:rPr>
              <a:t>).</a:t>
            </a:r>
            <a:r>
              <a:rPr lang="ru-RU" sz="2400" dirty="0">
                <a:solidFill>
                  <a:srgbClr val="002060"/>
                </a:solidFill>
              </a:rPr>
              <a:t> Заболевание вызвано мутацией гена </a:t>
            </a:r>
            <a:r>
              <a:rPr lang="ru-RU" sz="2400" b="1" dirty="0">
                <a:solidFill>
                  <a:srgbClr val="002060"/>
                </a:solidFill>
              </a:rPr>
              <a:t>QDPR</a:t>
            </a:r>
            <a:r>
              <a:rPr lang="ru-RU" sz="2400" dirty="0">
                <a:solidFill>
                  <a:srgbClr val="002060"/>
                </a:solidFill>
              </a:rPr>
              <a:t>, который расположен на коротком плече хромосомы 4, в регионе 4p15.3. Тип наследования – аутосомно-рецессивный</a:t>
            </a:r>
            <a:r>
              <a:rPr lang="ru-RU" sz="2400" dirty="0"/>
              <a:t>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8" name="Rectangle 44">
            <a:extLst>
              <a:ext uri="{FF2B5EF4-FFF2-40B4-BE49-F238E27FC236}">
                <a16:creationId xmlns:a16="http://schemas.microsoft.com/office/drawing/2014/main" xmlns="" id="{20043D7E-7286-48B9-9A5E-E7868B665227}"/>
              </a:ext>
            </a:extLst>
          </p:cNvPr>
          <p:cNvSpPr/>
          <p:nvPr/>
        </p:nvSpPr>
        <p:spPr>
          <a:xfrm>
            <a:off x="7424927" y="5076810"/>
            <a:ext cx="16727661" cy="79525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Результаты </a:t>
            </a:r>
            <a:endParaRPr lang="en-US" sz="3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1" name="Text Box 180">
            <a:extLst>
              <a:ext uri="{FF2B5EF4-FFF2-40B4-BE49-F238E27FC236}">
                <a16:creationId xmlns:a16="http://schemas.microsoft.com/office/drawing/2014/main" xmlns="" id="{87A42CD2-0AFD-45F6-976B-4B5AE8618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000" y="10680192"/>
            <a:ext cx="8490136" cy="4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Рис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1.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Патогенез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BH4-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дефицитной ГФА типа С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" name="Text Box 181">
            <a:extLst>
              <a:ext uri="{FF2B5EF4-FFF2-40B4-BE49-F238E27FC236}">
                <a16:creationId xmlns:a16="http://schemas.microsoft.com/office/drawing/2014/main" xmlns="" id="{61286536-4EC1-4DA5-850B-BEF3F0AF0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5466" y="14596889"/>
            <a:ext cx="7573768" cy="80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Рис. 2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Панель «Наследственные нарушения обмена веществ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»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-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- результат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84" name="Chart 2">
            <a:extLst>
              <a:ext uri="{FF2B5EF4-FFF2-40B4-BE49-F238E27FC236}">
                <a16:creationId xmlns:a16="http://schemas.microsoft.com/office/drawing/2014/main" xmlns="" id="{17FF8AF3-5DA4-47A9-B77B-3D51344BB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672211"/>
              </p:ext>
            </p:extLst>
          </p:nvPr>
        </p:nvGraphicFramePr>
        <p:xfrm>
          <a:off x="7333045" y="15015631"/>
          <a:ext cx="8736520" cy="567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582E9C03-586B-48FB-95DB-494FDADDF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508" y="37654"/>
            <a:ext cx="2578214" cy="297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9" y="293864"/>
            <a:ext cx="2129977" cy="246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699" y="16879013"/>
            <a:ext cx="374332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193">
            <a:extLst>
              <a:ext uri="{FF2B5EF4-FFF2-40B4-BE49-F238E27FC236}">
                <a16:creationId xmlns:a16="http://schemas.microsoft.com/office/drawing/2014/main" xmlns="" id="{5C20D65C-5B59-470C-B40D-FF95562C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9200" y="12399264"/>
            <a:ext cx="5782842" cy="397027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1</a:t>
            </a:r>
            <a:r>
              <a:rPr lang="ru-RU" sz="2400" b="1" dirty="0">
                <a:solidFill>
                  <a:srgbClr val="002060"/>
                </a:solidFill>
              </a:rPr>
              <a:t>. Анализ: расширенный поиск мутаций в гене PAH (25 шт.) 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Патогенных и вероятно патогенных вариантов не обнаружено. 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2. </a:t>
            </a:r>
            <a:r>
              <a:rPr lang="ru-RU" sz="2400" b="1" dirty="0" err="1">
                <a:solidFill>
                  <a:srgbClr val="002060"/>
                </a:solidFill>
              </a:rPr>
              <a:t>Секвенирование</a:t>
            </a:r>
            <a:r>
              <a:rPr lang="ru-RU" sz="2400" b="1" dirty="0">
                <a:solidFill>
                  <a:srgbClr val="002060"/>
                </a:solidFill>
              </a:rPr>
              <a:t> гена РАН: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Патогенных и вероятно патогенных вариантов не обнаружено.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3.  Панель «Наследственные нарушения обмена веществ» :</a:t>
            </a:r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xmlns="" id="{8FCD4683-9727-47D2-BD5C-12B5716C6F4F}"/>
              </a:ext>
            </a:extLst>
          </p:cNvPr>
          <p:cNvSpPr/>
          <p:nvPr/>
        </p:nvSpPr>
        <p:spPr>
          <a:xfrm>
            <a:off x="16459200" y="11234984"/>
            <a:ext cx="5782842" cy="11642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Молекулярно-генетическая диагностика: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7" cstate="print"/>
          <a:srcRect l="9128" t="22266" r="25567" b="41313"/>
          <a:stretch>
            <a:fillRect/>
          </a:stretch>
        </p:blipFill>
        <p:spPr bwMode="auto">
          <a:xfrm>
            <a:off x="22711041" y="11234984"/>
            <a:ext cx="7564172" cy="306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Овал 40"/>
          <p:cNvSpPr/>
          <p:nvPr/>
        </p:nvSpPr>
        <p:spPr>
          <a:xfrm>
            <a:off x="26124067" y="11130696"/>
            <a:ext cx="933813" cy="664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2780013" y="13907208"/>
            <a:ext cx="4653876" cy="3787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4708223" y="5098200"/>
            <a:ext cx="5036215" cy="3785652"/>
          </a:xfrm>
          <a:prstGeom prst="rect">
            <a:avLst/>
          </a:prstGeom>
          <a:solidFill>
            <a:srgbClr val="B0DD7F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Выставлен диагноз: </a:t>
            </a:r>
            <a:r>
              <a:rPr lang="ru-RU" sz="2400" b="1" dirty="0" err="1" smtClean="0">
                <a:solidFill>
                  <a:srgbClr val="002060"/>
                </a:solidFill>
              </a:rPr>
              <a:t>Гиперфенилаланинемия</a:t>
            </a:r>
            <a:r>
              <a:rPr lang="ru-RU" sz="2400" b="1" dirty="0" smtClean="0">
                <a:solidFill>
                  <a:srgbClr val="002060"/>
                </a:solidFill>
              </a:rPr>
              <a:t> с дефицитом тетрагидробиоптерина - МКБ 10: E70.1. BH4-дефицитная </a:t>
            </a:r>
            <a:r>
              <a:rPr lang="ru-RU" sz="2400" b="1" dirty="0" err="1" smtClean="0">
                <a:solidFill>
                  <a:srgbClr val="002060"/>
                </a:solidFill>
              </a:rPr>
              <a:t>гиперфенилаланинемия</a:t>
            </a:r>
            <a:r>
              <a:rPr lang="ru-RU" sz="2400" b="1" dirty="0" smtClean="0">
                <a:solidFill>
                  <a:srgbClr val="002060"/>
                </a:solidFill>
              </a:rPr>
              <a:t> типа C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! Это </a:t>
            </a:r>
            <a:r>
              <a:rPr lang="ru-RU" sz="2400" dirty="0">
                <a:solidFill>
                  <a:srgbClr val="002060"/>
                </a:solidFill>
              </a:rPr>
              <a:t>позволило назначить патогенетическое лечение без проведения нагрузочного теста.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 cstate="print"/>
          <a:srcRect l="33968" t="30208" r="20351" b="21875"/>
          <a:stretch>
            <a:fillRect/>
          </a:stretch>
        </p:blipFill>
        <p:spPr bwMode="auto">
          <a:xfrm>
            <a:off x="7457000" y="11265408"/>
            <a:ext cx="8453559" cy="398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Соединительная линия уступом 2"/>
          <p:cNvCxnSpPr/>
          <p:nvPr/>
        </p:nvCxnSpPr>
        <p:spPr>
          <a:xfrm flipV="1">
            <a:off x="22242042" y="15404790"/>
            <a:ext cx="4243384" cy="964745"/>
          </a:xfrm>
          <a:prstGeom prst="bentConnector3">
            <a:avLst>
              <a:gd name="adj1" fmla="val 99993"/>
            </a:avLst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350621" y="10580997"/>
            <a:ext cx="0" cy="549699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6485426" y="9217152"/>
            <a:ext cx="7701" cy="16386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5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сность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555</Words>
  <Application>Microsoft Office PowerPoint</Application>
  <PresentationFormat>Произвольный</PresentationFormat>
  <Paragraphs>35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HDOfficeLightV0</vt:lpstr>
      <vt:lpstr>Ясность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 Baklanova</dc:creator>
  <cp:lastModifiedBy>Alina</cp:lastModifiedBy>
  <cp:revision>33</cp:revision>
  <dcterms:created xsi:type="dcterms:W3CDTF">2017-10-02T13:44:20Z</dcterms:created>
  <dcterms:modified xsi:type="dcterms:W3CDTF">2023-03-25T09:37:50Z</dcterms:modified>
</cp:coreProperties>
</file>